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" charset="1" panose="00000500000000000000"/>
      <p:regular r:id="rId21"/>
    </p:embeddedFon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1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2656" y="3298747"/>
            <a:ext cx="8844058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Levantamento de Requisitos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1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580552" y="1326603"/>
            <a:ext cx="4516950" cy="1157468"/>
          </a:xfrm>
          <a:custGeom>
            <a:avLst/>
            <a:gdLst/>
            <a:ahLst/>
            <a:cxnLst/>
            <a:rect r="r" b="b" t="t" l="l"/>
            <a:pathLst>
              <a:path h="1157468" w="4516950">
                <a:moveTo>
                  <a:pt x="0" y="0"/>
                </a:moveTo>
                <a:lnTo>
                  <a:pt x="4516950" y="0"/>
                </a:lnTo>
                <a:lnTo>
                  <a:pt x="4516950" y="1157469"/>
                </a:lnTo>
                <a:lnTo>
                  <a:pt x="0" y="1157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71432" y="253549"/>
            <a:ext cx="9945136" cy="6229350"/>
          </a:xfrm>
          <a:custGeom>
            <a:avLst/>
            <a:gdLst/>
            <a:ahLst/>
            <a:cxnLst/>
            <a:rect r="r" b="b" t="t" l="l"/>
            <a:pathLst>
              <a:path h="6229350" w="9945136">
                <a:moveTo>
                  <a:pt x="0" y="0"/>
                </a:moveTo>
                <a:lnTo>
                  <a:pt x="9945136" y="0"/>
                </a:lnTo>
                <a:lnTo>
                  <a:pt x="9945136" y="6229350"/>
                </a:lnTo>
                <a:lnTo>
                  <a:pt x="0" y="622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211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5062" y="6448742"/>
            <a:ext cx="1347787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 2: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um aplicativo de mensagens, enviar texto é funcional.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ele funcione em 1 segundo e com criptografia é não funcional.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67940" y="443230"/>
            <a:ext cx="12352120" cy="6072188"/>
          </a:xfrm>
          <a:custGeom>
            <a:avLst/>
            <a:gdLst/>
            <a:ahLst/>
            <a:cxnLst/>
            <a:rect r="r" b="b" t="t" l="l"/>
            <a:pathLst>
              <a:path h="6072188" w="12352120">
                <a:moveTo>
                  <a:pt x="0" y="0"/>
                </a:moveTo>
                <a:lnTo>
                  <a:pt x="12352120" y="0"/>
                </a:lnTo>
                <a:lnTo>
                  <a:pt x="12352120" y="6072187"/>
                </a:lnTo>
                <a:lnTo>
                  <a:pt x="0" y="6072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52" r="0" b="-291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5231" y="6448742"/>
            <a:ext cx="1625753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 3: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 requisito funcional seria: “O garçom deve anotar o pedido do cliente”.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 requisito não funcional seria: “O prato deve ser entregue em até 15 minutos”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03984" y="914400"/>
            <a:ext cx="11337131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Qual a importância dos dois?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4226" y="3077493"/>
            <a:ext cx="16213774" cy="322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Funcionais são essenciais para que o sistem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atenda às necessidades 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principais dos usuários.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funcionais garantem a qualidade da experiência. Um sistema pode ser funcional, mas se for lento, instável ou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inseguro, ele será rejeitado.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83633" y="914400"/>
            <a:ext cx="9577834" cy="21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Falhas por má definição</a:t>
            </a:r>
          </a:p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requisitos!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4226" y="3077493"/>
            <a:ext cx="12854434" cy="757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Hospital: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Sistem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de agendamento sem campo para prioridade de emergência.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8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Resultado: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risco à vida.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E-commerce: 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Site que não suportava muitos acessos simultâneos. </a:t>
            </a:r>
          </a:p>
          <a:p>
            <a:pPr algn="l">
              <a:lnSpc>
                <a:spcPts val="4324"/>
              </a:lnSpc>
            </a:pPr>
            <a:r>
              <a:rPr lang="en-US" b="true" sz="308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Resultado: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instabilidade e perda de vendas.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Aplicativo de entrega: 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avisava que o restaurante estava fechado.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308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Resultado: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pedidos cancelados e usuários frustrados.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67940" y="385762"/>
            <a:ext cx="12352120" cy="5957888"/>
          </a:xfrm>
          <a:custGeom>
            <a:avLst/>
            <a:gdLst/>
            <a:ahLst/>
            <a:cxnLst/>
            <a:rect r="r" b="b" t="t" l="l"/>
            <a:pathLst>
              <a:path h="5957888" w="12352120">
                <a:moveTo>
                  <a:pt x="0" y="0"/>
                </a:moveTo>
                <a:lnTo>
                  <a:pt x="12352120" y="0"/>
                </a:lnTo>
                <a:lnTo>
                  <a:pt x="12352120" y="5957888"/>
                </a:lnTo>
                <a:lnTo>
                  <a:pt x="0" y="595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899" r="0" b="-122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6448742"/>
            <a:ext cx="182880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Fazer um sanduíche para alguém alérgico sem perguntar antes — uma falha grave de requisito não funcional (segurança).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76243" y="4091317"/>
            <a:ext cx="6221164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Vamos praticar!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07011" y="2890033"/>
            <a:ext cx="3673904" cy="3659208"/>
          </a:xfrm>
          <a:custGeom>
            <a:avLst/>
            <a:gdLst/>
            <a:ahLst/>
            <a:cxnLst/>
            <a:rect r="r" b="b" t="t" l="l"/>
            <a:pathLst>
              <a:path h="3659208" w="3673904">
                <a:moveTo>
                  <a:pt x="0" y="0"/>
                </a:moveTo>
                <a:lnTo>
                  <a:pt x="3673903" y="0"/>
                </a:lnTo>
                <a:lnTo>
                  <a:pt x="3673903" y="3659208"/>
                </a:lnTo>
                <a:lnTo>
                  <a:pt x="0" y="365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18645" y="857250"/>
            <a:ext cx="101078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</a:t>
            </a:r>
            <a:r>
              <a:rPr lang="en-US" b="true" sz="9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ntextualização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4080" y="6948805"/>
            <a:ext cx="1419984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nvolver sem requisitos é como construir uma casa sem planta ou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montar um quebra-cabeça sem ver a imagem da caixa.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45680" y="914400"/>
            <a:ext cx="13253740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são requisi</a:t>
            </a:r>
            <a:r>
              <a:rPr lang="en-US" b="true" sz="6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tos de software?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3622" y="2367280"/>
            <a:ext cx="12578953" cy="590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Requisitos são descrições c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laras do que o sistema deve fazer </a:t>
            </a:r>
          </a:p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como deve se comportar.</a:t>
            </a:r>
          </a:p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Eles representam as necessidades do cliente ou usuário final.</a:t>
            </a:r>
          </a:p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Requisitos são como contratos entre o cliente e a equipe </a:t>
            </a:r>
          </a:p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desenvolvimento.</a:t>
            </a:r>
          </a:p>
          <a:p>
            <a:pPr algn="l">
              <a:lnSpc>
                <a:spcPts val="696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Sem requisitos, cada um interpreta o sistema do seu jeito.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67940" y="748030"/>
            <a:ext cx="12352120" cy="5857875"/>
          </a:xfrm>
          <a:custGeom>
            <a:avLst/>
            <a:gdLst/>
            <a:ahLst/>
            <a:cxnLst/>
            <a:rect r="r" b="b" t="t" l="l"/>
            <a:pathLst>
              <a:path h="5857875" w="12352120">
                <a:moveTo>
                  <a:pt x="0" y="0"/>
                </a:moveTo>
                <a:lnTo>
                  <a:pt x="12352120" y="0"/>
                </a:lnTo>
                <a:lnTo>
                  <a:pt x="12352120" y="5857875"/>
                </a:lnTo>
                <a:lnTo>
                  <a:pt x="0" y="585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048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88555" y="6777355"/>
            <a:ext cx="1331089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Fazer um bolo sem receita pode dar certo por sorte.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 com a receita (requisitos), há muito mais garantia de sucesso.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97114" y="914400"/>
            <a:ext cx="10550872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Importância dos requisi</a:t>
            </a:r>
            <a:r>
              <a:rPr lang="en-US" b="true" sz="6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4226" y="2886993"/>
            <a:ext cx="14139548" cy="535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2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Requisitos bem definidos evit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 retrabalho, economizam tempo e dinheiro.</a:t>
            </a:r>
          </a:p>
          <a:p>
            <a:pPr algn="l">
              <a:lnSpc>
                <a:spcPts val="6332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Facilitam o entendimento entre partes técnicas e não técnicas.</a:t>
            </a:r>
          </a:p>
          <a:p>
            <a:pPr algn="l">
              <a:lnSpc>
                <a:spcPts val="6332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Permitem testes precisos e validação objetiva do que foi entregue.</a:t>
            </a:r>
          </a:p>
          <a:p>
            <a:pPr algn="l">
              <a:lnSpc>
                <a:spcPts val="6332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Sem requisitos claros, não há como saber se o sistema está 'pronto'.</a:t>
            </a:r>
          </a:p>
          <a:p>
            <a:pPr algn="l">
              <a:lnSpc>
                <a:spcPts val="6332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Ajuda na priorização e na divisão das tarefas dentro de metodologias ágeis.</a:t>
            </a:r>
          </a:p>
          <a:p>
            <a:pPr algn="l">
              <a:lnSpc>
                <a:spcPts val="6332"/>
              </a:lnSpc>
            </a:pP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67940" y="871538"/>
            <a:ext cx="12352120" cy="5734367"/>
          </a:xfrm>
          <a:custGeom>
            <a:avLst/>
            <a:gdLst/>
            <a:ahLst/>
            <a:cxnLst/>
            <a:rect r="r" b="b" t="t" l="l"/>
            <a:pathLst>
              <a:path h="5734367" w="12352120">
                <a:moveTo>
                  <a:pt x="0" y="0"/>
                </a:moveTo>
                <a:lnTo>
                  <a:pt x="12352120" y="0"/>
                </a:lnTo>
                <a:lnTo>
                  <a:pt x="12352120" y="5734367"/>
                </a:lnTo>
                <a:lnTo>
                  <a:pt x="0" y="5734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67" r="0" b="-3404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8755" y="6777355"/>
            <a:ext cx="1439048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Ir ao supermercado sem lista de compras.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Você pode esquecer itens essenciais ou comprar coisas desnecessárias.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11005" y="914400"/>
            <a:ext cx="8523089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</a:t>
            </a:r>
            <a:r>
              <a:rPr lang="en-US" b="true" sz="6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tos Funcionais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4226" y="3077493"/>
            <a:ext cx="15185529" cy="511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São as ações, t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arefas ou comportamentos específicos que o sistema deve executar.</a:t>
            </a: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Eles descrevem o que o sistema deve fazer.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Exemplos: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permitir o login do usuário.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armazenar dados de clientes.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permitir que o cliente faça um pedido.</a:t>
            </a:r>
          </a:p>
          <a:p>
            <a:pPr algn="l" marL="666966" indent="-333483" lvl="1">
              <a:lnSpc>
                <a:spcPts val="633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emitir relatórios mensais.</a:t>
            </a: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07098" y="914400"/>
            <a:ext cx="10330904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</a:t>
            </a:r>
            <a:r>
              <a:rPr lang="en-US" b="true" sz="6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tos Não Funcionais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4226" y="3077493"/>
            <a:ext cx="16213774" cy="539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Descrevem como o sistem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deve se comportar. Estão relacionados à qualidade do serviço prestado pelo sistema, como desempenho, segurança, usabilidade, disponibilidade etc.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Exemplos: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responder às solicitações em menos de 2 segundos.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plataforma deve estar disponível 24 horas por dia.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deve suportar mil usuários simultâneos.</a:t>
            </a:r>
          </a:p>
          <a:p>
            <a:pPr algn="l" marL="666966" indent="-333483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informações devem ser criptografadas.</a:t>
            </a: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500" y="9400141"/>
            <a:ext cx="2684363" cy="687868"/>
          </a:xfrm>
          <a:custGeom>
            <a:avLst/>
            <a:gdLst/>
            <a:ahLst/>
            <a:cxnLst/>
            <a:rect r="r" b="b" t="t" l="l"/>
            <a:pathLst>
              <a:path h="687868" w="2684363">
                <a:moveTo>
                  <a:pt x="0" y="0"/>
                </a:moveTo>
                <a:lnTo>
                  <a:pt x="2684363" y="0"/>
                </a:lnTo>
                <a:lnTo>
                  <a:pt x="2684363" y="687868"/>
                </a:lnTo>
                <a:lnTo>
                  <a:pt x="0" y="68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05997" y="7876309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01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72050" y="1975624"/>
            <a:ext cx="7315200" cy="3764003"/>
          </a:xfrm>
          <a:custGeom>
            <a:avLst/>
            <a:gdLst/>
            <a:ahLst/>
            <a:cxnLst/>
            <a:rect r="r" b="b" t="t" l="l"/>
            <a:pathLst>
              <a:path h="3764003" w="7315200">
                <a:moveTo>
                  <a:pt x="0" y="0"/>
                </a:moveTo>
                <a:lnTo>
                  <a:pt x="7315200" y="0"/>
                </a:lnTo>
                <a:lnTo>
                  <a:pt x="7315200" y="3764002"/>
                </a:lnTo>
                <a:lnTo>
                  <a:pt x="0" y="376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2389" y="6448742"/>
            <a:ext cx="1672322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alogia 1: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um carro, o motor ligar é funcional. Ser silencioso e econômico é não funcional.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DAGvWZyDlbI</dc:identifier>
  <dcterms:modified xsi:type="dcterms:W3CDTF">2011-08-01T06:04:30Z</dcterms:modified>
  <cp:revision>1</cp:revision>
  <dc:title>Technology Pitch Deck</dc:title>
</cp:coreProperties>
</file>